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3" r:id="rId3"/>
    <p:sldId id="282" r:id="rId4"/>
    <p:sldId id="270" r:id="rId5"/>
    <p:sldId id="274" r:id="rId6"/>
    <p:sldId id="279" r:id="rId7"/>
    <p:sldId id="278" r:id="rId8"/>
    <p:sldId id="272" r:id="rId9"/>
    <p:sldId id="280" r:id="rId10"/>
    <p:sldId id="271" r:id="rId11"/>
    <p:sldId id="261" r:id="rId12"/>
    <p:sldId id="264" r:id="rId13"/>
    <p:sldId id="257" r:id="rId14"/>
    <p:sldId id="262" r:id="rId15"/>
    <p:sldId id="277" r:id="rId16"/>
    <p:sldId id="283" r:id="rId17"/>
    <p:sldId id="275" r:id="rId18"/>
    <p:sldId id="281" r:id="rId19"/>
    <p:sldId id="285" r:id="rId20"/>
    <p:sldId id="267" r:id="rId21"/>
    <p:sldId id="266" r:id="rId22"/>
    <p:sldId id="269" r:id="rId23"/>
    <p:sldId id="284" r:id="rId2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E1FBA-5E04-A442-BF96-E0E33E6A6C5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77747-680B-E641-9E6B-9B168E2C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1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“the” </a:t>
            </a:r>
            <a:r>
              <a:rPr lang="en-US" dirty="0" err="1"/>
              <a:t>statt</a:t>
            </a:r>
            <a:r>
              <a:rPr lang="en-US" baseline="0" dirty="0"/>
              <a:t> “an” 11</a:t>
            </a:r>
            <a:r>
              <a:rPr lang="en-US" baseline="30000" dirty="0"/>
              <a:t>th</a:t>
            </a:r>
            <a:r>
              <a:rPr lang="en-US" baseline="0" dirty="0"/>
              <a:t> </a:t>
            </a:r>
          </a:p>
          <a:p>
            <a:r>
              <a:rPr lang="en-US" baseline="0" dirty="0"/>
              <a:t>Once again </a:t>
            </a:r>
            <a:r>
              <a:rPr lang="en-US" baseline="0" dirty="0" err="1"/>
              <a:t>bulltet</a:t>
            </a:r>
            <a:r>
              <a:rPr lang="en-US" baseline="0" dirty="0"/>
              <a:t> points might be better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7747-680B-E641-9E6B-9B168E2C1D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782B7B-E3EF-4309-B304-D576AB48DAD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F42B5E-FC45-47CE-AAE6-15792B4EBA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0.zeit.de/zeit-germany/2018_0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 BERKLEY" panose="02000000000000000000" pitchFamily="2" charset="0"/>
              </a:rPr>
              <a:t> </a:t>
            </a: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Why German?</a:t>
            </a:r>
          </a:p>
        </p:txBody>
      </p:sp>
    </p:spTree>
    <p:extLst>
      <p:ext uri="{BB962C8B-B14F-4D97-AF65-F5344CB8AC3E}">
        <p14:creationId xmlns:p14="http://schemas.microsoft.com/office/powerpoint/2010/main" val="2701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5F84-AFD5-4283-ABA6-3E0F6AEB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@ UNM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9A33B-1B3F-46C6-8B71-CEB1F44F8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UNM GEO Office offers several study abroad programs, including:</a:t>
            </a:r>
          </a:p>
          <a:p>
            <a:r>
              <a:rPr lang="en-US" sz="3200" dirty="0"/>
              <a:t>University of Graz, Austria</a:t>
            </a:r>
          </a:p>
          <a:p>
            <a:r>
              <a:rPr lang="en-US" sz="3200" dirty="0"/>
              <a:t>University of Heidelberg, Germany</a:t>
            </a:r>
          </a:p>
          <a:p>
            <a:r>
              <a:rPr lang="en-US" sz="3200" dirty="0"/>
              <a:t>University of Duisburg-Essen, Germany</a:t>
            </a:r>
          </a:p>
          <a:p>
            <a:r>
              <a:rPr lang="en-US" sz="3200" dirty="0"/>
              <a:t>University of Würzburg, Germany</a:t>
            </a:r>
          </a:p>
          <a:p>
            <a:r>
              <a:rPr lang="en-US" sz="3200" dirty="0"/>
              <a:t>University of Halle, Germany</a:t>
            </a:r>
          </a:p>
        </p:txBody>
      </p:sp>
    </p:spTree>
    <p:extLst>
      <p:ext uri="{BB962C8B-B14F-4D97-AF65-F5344CB8AC3E}">
        <p14:creationId xmlns:p14="http://schemas.microsoft.com/office/powerpoint/2010/main" val="8462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755994" cy="5440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b="1" u="sng" dirty="0">
                <a:solidFill>
                  <a:schemeClr val="tx1"/>
                </a:solidFill>
              </a:rPr>
              <a:t>Research and Innovation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  <a:p>
            <a:r>
              <a:rPr lang="en-US" sz="3600" dirty="0">
                <a:solidFill>
                  <a:schemeClr val="tx1"/>
                </a:solidFill>
              </a:rPr>
              <a:t>4 of the world's 10 most innovative companies are located in Germany.</a:t>
            </a:r>
          </a:p>
          <a:p>
            <a:r>
              <a:rPr lang="en-US" sz="3600" dirty="0">
                <a:solidFill>
                  <a:schemeClr val="tx1"/>
                </a:solidFill>
              </a:rPr>
              <a:t>Germany ranks 3rd in the world in patent applications.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37" y="4648200"/>
            <a:ext cx="2336394" cy="233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94" y="63297"/>
            <a:ext cx="1828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4911111"/>
            <a:ext cx="2431958" cy="18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6"/>
            <a:ext cx="8229600" cy="6448424"/>
          </a:xfrm>
        </p:spPr>
        <p:txBody>
          <a:bodyPr/>
          <a:lstStyle/>
          <a:p>
            <a:pPr marL="0" lv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Cultural Heritage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German is the language of </a:t>
            </a:r>
            <a:r>
              <a:rPr lang="en-GB" b="1" dirty="0">
                <a:solidFill>
                  <a:schemeClr val="tx1"/>
                </a:solidFill>
              </a:rPr>
              <a:t>Luther,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Goethe, Nietzsche, Kafka, Mozart, Bach, Freud, Beethoven, Diesel, Siemens and Einstein</a:t>
            </a:r>
            <a:r>
              <a:rPr lang="en-GB" dirty="0">
                <a:solidFill>
                  <a:schemeClr val="tx1"/>
                </a:solidFill>
              </a:rPr>
              <a:t> as well as many other influential authors, artists, philosophers and scientists. 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Knowing German helps better understand their work.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5105400" cy="1863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67200"/>
            <a:ext cx="2333625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9" y="4414718"/>
            <a:ext cx="3662061" cy="24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sz="4400" b="1" u="sng" dirty="0">
                <a:solidFill>
                  <a:schemeClr val="tx1"/>
                </a:solidFill>
              </a:rPr>
              <a:t>Economy</a:t>
            </a:r>
            <a:r>
              <a:rPr lang="en-GB" sz="4400" dirty="0">
                <a:solidFill>
                  <a:schemeClr val="tx1"/>
                </a:solidFill>
              </a:rPr>
              <a:t>: Germany has the world’s fourth largest economy and is the world’s second largest exporter.</a:t>
            </a: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81" y="173242"/>
            <a:ext cx="1639937" cy="1639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57095"/>
            <a:ext cx="2438400" cy="156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1" y="4582886"/>
            <a:ext cx="25146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44272"/>
            <a:ext cx="2218591" cy="1580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63307"/>
            <a:ext cx="2590800" cy="15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Knowing German creates business opportunities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More than 2,000 major American firms do business in German-speaking countries.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More than 1,100 German companies do business in the US (=700,000 jobs).</a:t>
            </a: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Willy Brandt, a former German chancellor, once said: “</a:t>
            </a:r>
            <a:r>
              <a:rPr lang="en-US" sz="2800" b="1" dirty="0">
                <a:solidFill>
                  <a:schemeClr val="tx1"/>
                </a:solidFill>
              </a:rPr>
              <a:t>If I’m selling to you, I speak your language. </a:t>
            </a:r>
            <a:r>
              <a:rPr lang="de-DE" sz="2800" b="1" dirty="0">
                <a:solidFill>
                  <a:schemeClr val="tx1"/>
                </a:solidFill>
              </a:rPr>
              <a:t>If I’m buying from you, dann müssen Sie Deutsch sprechen</a:t>
            </a:r>
            <a:r>
              <a:rPr lang="de-DE" sz="2800" dirty="0">
                <a:solidFill>
                  <a:schemeClr val="tx1"/>
                </a:solidFill>
              </a:rPr>
              <a:t>.”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05450"/>
            <a:ext cx="213360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0"/>
            <a:ext cx="1016094" cy="1008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" y="5867400"/>
            <a:ext cx="330121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7F05-F0D5-431F-826F-484676F9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Leadership: “</a:t>
            </a:r>
            <a:r>
              <a:rPr lang="en-US" dirty="0" err="1"/>
              <a:t>Energiewende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79F7-A29A-4EBA-AF4B-D4800C6B1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Germany is one of the most environmentally-conscious countries in the world, and is a leader in alternative energy development.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6D146-5573-4A1E-A7BA-F0EF33D9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4436828" cy="283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0EB34-BC29-4E85-A3C6-25B55BA18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26361"/>
            <a:ext cx="3962400" cy="29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FF41-11D5-4CDA-A3DC-C990BAF9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Tourism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39B2B-F49F-4F2D-8F54-C402F6D2B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48599" cy="5027851"/>
          </a:xfrm>
        </p:spPr>
      </p:pic>
    </p:spTree>
    <p:extLst>
      <p:ext uri="{BB962C8B-B14F-4D97-AF65-F5344CB8AC3E}">
        <p14:creationId xmlns:p14="http://schemas.microsoft.com/office/powerpoint/2010/main" val="19190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lv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Knowing German can </a:t>
            </a:r>
            <a:r>
              <a:rPr lang="en-GB" sz="3600" b="1" dirty="0">
                <a:solidFill>
                  <a:schemeClr val="tx1"/>
                </a:solidFill>
              </a:rPr>
              <a:t>boost your annual salary in the US by 4%, </a:t>
            </a:r>
            <a:r>
              <a:rPr lang="en-GB" sz="3600" dirty="0">
                <a:solidFill>
                  <a:schemeClr val="tx1"/>
                </a:solidFill>
              </a:rPr>
              <a:t>in Europe by even more.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75560"/>
            <a:ext cx="4419600" cy="4282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7331"/>
            <a:ext cx="1782512" cy="242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38600"/>
            <a:ext cx="1657502" cy="23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C66C-9B02-4CB2-A9C8-DA568DD3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Forbes (3/2018)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7E1E-AA7D-4CA7-BDDC-85660F59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It’s Not Liberal Arts And Literature Majors Who Are Most Underemployed</a:t>
            </a:r>
          </a:p>
          <a:p>
            <a:r>
              <a:rPr lang="en-US" sz="3000" dirty="0"/>
              <a:t>“And the major with the fewest </a:t>
            </a:r>
            <a:r>
              <a:rPr lang="en-US" sz="3000" b="1" i="1" dirty="0"/>
              <a:t>underemployed</a:t>
            </a:r>
            <a:r>
              <a:rPr lang="en-US" sz="3000" dirty="0"/>
              <a:t> graduates, according to the report, was ‘Foreign Languages, Literature, and Linguistics’.”</a:t>
            </a:r>
          </a:p>
          <a:p>
            <a:r>
              <a:rPr lang="en-US" sz="3000" dirty="0"/>
              <a:t>“In other words, for every cliché of a barista or bartender with a liberal arts degree, there were ten with a degree in business.”</a:t>
            </a:r>
          </a:p>
        </p:txBody>
      </p:sp>
    </p:spTree>
    <p:extLst>
      <p:ext uri="{BB962C8B-B14F-4D97-AF65-F5344CB8AC3E}">
        <p14:creationId xmlns:p14="http://schemas.microsoft.com/office/powerpoint/2010/main" val="36471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FEB1-26E0-4618-A93B-9E1A185F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BBC Capital (4/2019)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994B-3ADE-4EF8-B7EF-4F23D73E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Why worthless humanities degrees may set you up for life.</a:t>
            </a:r>
          </a:p>
          <a:p>
            <a:r>
              <a:rPr lang="en-US" dirty="0"/>
              <a:t>“But in general, say Anders and others, the benefit of a humanities degree is the emphasis it puts on teaching students to think, critique and persuade – often in the grey areas where there isn’t much data available or you need to work out what to believe.”</a:t>
            </a:r>
          </a:p>
          <a:p>
            <a:r>
              <a:rPr lang="en-US" dirty="0"/>
              <a:t>“The biggest group of US humanities graduates, 15%, go on to management positions. That’s followed by 14% who are in in office and administrative positions, 13% who are in sales and another 12% who are in education, mostly teaching. Another 10% are in business and finance.”</a:t>
            </a:r>
          </a:p>
        </p:txBody>
      </p:sp>
    </p:spTree>
    <p:extLst>
      <p:ext uri="{BB962C8B-B14F-4D97-AF65-F5344CB8AC3E}">
        <p14:creationId xmlns:p14="http://schemas.microsoft.com/office/powerpoint/2010/main" val="40060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0397-59F3-499D-A9E5-4AB7F081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Bilingual Advantages!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FE7B-77C8-4DD1-A11C-F36BBC65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Learning a new language</a:t>
            </a:r>
          </a:p>
          <a:p>
            <a:r>
              <a:rPr lang="en-US" sz="3600" dirty="0"/>
              <a:t>increases neural pathways</a:t>
            </a:r>
          </a:p>
          <a:p>
            <a:r>
              <a:rPr lang="en-US" sz="3600" dirty="0"/>
              <a:t>improves overall brain function &amp; improves memory.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9440-39EF-4658-A76B-B782E1110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83364"/>
            <a:ext cx="5334000" cy="267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C5697-DACB-4D91-A457-F992878C3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392853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Deutschland </a:t>
            </a:r>
            <a:r>
              <a:rPr lang="en-US" sz="4000" b="1" dirty="0" err="1">
                <a:solidFill>
                  <a:srgbClr val="FF0000"/>
                </a:solidFill>
              </a:rPr>
              <a:t>ist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wunderbar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14" y="4592902"/>
            <a:ext cx="3425371" cy="2569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393372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2993572"/>
            <a:ext cx="3494314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2" y="1404258"/>
            <a:ext cx="1915887" cy="128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93772"/>
            <a:ext cx="32766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57352"/>
            <a:ext cx="3429001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8" y="1393372"/>
            <a:ext cx="3483428" cy="165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268790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97828"/>
            <a:ext cx="3617686" cy="2626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Deutschland </a:t>
            </a:r>
            <a:r>
              <a:rPr lang="en-US" sz="4000" b="1" dirty="0" err="1">
                <a:solidFill>
                  <a:schemeClr val="tx1"/>
                </a:solidFill>
              </a:rPr>
              <a:t>ist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Sportland</a:t>
            </a:r>
            <a:r>
              <a:rPr lang="en-US" sz="4000" b="1" dirty="0">
                <a:solidFill>
                  <a:schemeClr val="tx1"/>
                </a:solidFill>
              </a:rPr>
              <a:t>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426028"/>
            <a:ext cx="52832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426028"/>
            <a:ext cx="2384799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4495800"/>
            <a:ext cx="2320229" cy="223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0"/>
            <a:ext cx="3253882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Deutschland </a:t>
            </a:r>
            <a:r>
              <a:rPr lang="en-US" sz="4000" b="1" dirty="0" err="1">
                <a:solidFill>
                  <a:schemeClr val="tx1"/>
                </a:solidFill>
              </a:rPr>
              <a:t>ist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Filmland</a:t>
            </a:r>
            <a:r>
              <a:rPr lang="en-US" sz="4000" b="1" dirty="0">
                <a:solidFill>
                  <a:schemeClr val="tx1"/>
                </a:solidFill>
              </a:rPr>
              <a:t>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300846"/>
            <a:ext cx="2038350" cy="2950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4" y="1336201"/>
            <a:ext cx="327660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27" y="1932211"/>
            <a:ext cx="1965960" cy="277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41" y="4572000"/>
            <a:ext cx="2969410" cy="2030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4702843"/>
            <a:ext cx="3543300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3552121"/>
            <a:ext cx="2398712" cy="3403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2047254"/>
            <a:ext cx="3118611" cy="23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3E8F-3429-433F-88B9-1914C904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@ UNM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6F11-3141-4BEF-BE56-F639BA4C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First Major: 30 Credit Hours</a:t>
            </a:r>
          </a:p>
          <a:p>
            <a:r>
              <a:rPr lang="en-US" sz="3600" dirty="0"/>
              <a:t>Second Major: 24 Credit Hours</a:t>
            </a:r>
          </a:p>
          <a:p>
            <a:r>
              <a:rPr lang="en-US" sz="3600" dirty="0"/>
              <a:t>Minor: 15 Credit Hours</a:t>
            </a:r>
          </a:p>
          <a:p>
            <a:r>
              <a:rPr lang="en-US" sz="3600" dirty="0"/>
              <a:t>German Summer School (4 weeks; 6-7 credit hours)</a:t>
            </a:r>
          </a:p>
          <a:p>
            <a:r>
              <a:rPr lang="en-US" sz="3600" dirty="0"/>
              <a:t>Best Option: German along with another major!</a:t>
            </a:r>
          </a:p>
        </p:txBody>
      </p:sp>
    </p:spTree>
    <p:extLst>
      <p:ext uri="{BB962C8B-B14F-4D97-AF65-F5344CB8AC3E}">
        <p14:creationId xmlns:p14="http://schemas.microsoft.com/office/powerpoint/2010/main" val="1637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6160-11C7-4594-8A94-536DA78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Multicultural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5A0C-896C-4BFB-9A64-7B4DD46E7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Experiencing a new language &amp; culture</a:t>
            </a:r>
          </a:p>
          <a:p>
            <a:r>
              <a:rPr lang="en-US" sz="2800" dirty="0"/>
              <a:t>allows you to see your home culture through a different perspective</a:t>
            </a:r>
          </a:p>
          <a:p>
            <a:r>
              <a:rPr lang="en-US" sz="2800" dirty="0"/>
              <a:t>boosts creativity</a:t>
            </a:r>
          </a:p>
          <a:p>
            <a:r>
              <a:rPr lang="en-US" sz="2800" dirty="0"/>
              <a:t>increases potential for innovative ideas and solutions</a:t>
            </a:r>
          </a:p>
          <a:p>
            <a:r>
              <a:rPr lang="en-US" sz="2800" dirty="0"/>
              <a:t>builds self-confidence.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CBA2A-39BB-41A6-AB50-2960C4D90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06" y="4648201"/>
            <a:ext cx="4273094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3479-9230-44F5-93B2-1DBC34575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3E8F-3429-433F-88B9-1914C904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@ UNM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6F11-3141-4BEF-BE56-F639BA4C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First Major: 30 Credit Hours</a:t>
            </a:r>
          </a:p>
          <a:p>
            <a:r>
              <a:rPr lang="en-US" sz="3600" dirty="0"/>
              <a:t>Second Major: 24 Credit Hours</a:t>
            </a:r>
          </a:p>
          <a:p>
            <a:r>
              <a:rPr lang="en-US" sz="3600" dirty="0"/>
              <a:t>Minor: 15 Credit Hours</a:t>
            </a:r>
          </a:p>
          <a:p>
            <a:r>
              <a:rPr lang="en-US" sz="3600" dirty="0"/>
              <a:t>German Summer School (4 weeks; 6-7 credit hours)</a:t>
            </a:r>
          </a:p>
          <a:p>
            <a:r>
              <a:rPr lang="en-US" sz="3600" dirty="0"/>
              <a:t>Best Option: German along with another major!</a:t>
            </a:r>
          </a:p>
        </p:txBody>
      </p:sp>
    </p:spTree>
    <p:extLst>
      <p:ext uri="{BB962C8B-B14F-4D97-AF65-F5344CB8AC3E}">
        <p14:creationId xmlns:p14="http://schemas.microsoft.com/office/powerpoint/2010/main" val="19645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8712-E8DC-4BC2-9D04-2F08A6ED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Partner-Fields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01E7-969D-4FC6-837D-A5A831C5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/>
              <a:t>Environmental Sciences</a:t>
            </a:r>
          </a:p>
          <a:p>
            <a:r>
              <a:rPr lang="en-US" sz="2800" dirty="0"/>
              <a:t>Business</a:t>
            </a:r>
          </a:p>
          <a:p>
            <a:r>
              <a:rPr lang="en-US" sz="2800" dirty="0"/>
              <a:t>Engineering &amp; Math</a:t>
            </a:r>
          </a:p>
          <a:p>
            <a:r>
              <a:rPr lang="en-US" sz="2800" dirty="0"/>
              <a:t>Music &amp; Fine Arts</a:t>
            </a:r>
          </a:p>
          <a:p>
            <a:r>
              <a:rPr lang="en-US" sz="2800" dirty="0"/>
              <a:t>Political Science</a:t>
            </a:r>
          </a:p>
          <a:p>
            <a:r>
              <a:rPr lang="en-US" sz="2800" dirty="0"/>
              <a:t>International Studies</a:t>
            </a:r>
          </a:p>
          <a:p>
            <a:r>
              <a:rPr lang="en-US" sz="2800" dirty="0"/>
              <a:t>Classics</a:t>
            </a:r>
          </a:p>
          <a:p>
            <a:r>
              <a:rPr lang="en-US" sz="2800" dirty="0"/>
              <a:t>Education</a:t>
            </a:r>
          </a:p>
          <a:p>
            <a:r>
              <a:rPr lang="en-US" sz="2800" dirty="0"/>
              <a:t>Languages &amp; Linguistics</a:t>
            </a:r>
          </a:p>
          <a:p>
            <a:r>
              <a:rPr lang="en-US" sz="2800" dirty="0"/>
              <a:t>History &amp; Philosophy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83D74-65A9-4065-A730-CED787B8B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3581400" cy="2251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E406C-E818-4B61-A5F4-943CD58A5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5146766"/>
            <a:ext cx="2994660" cy="1711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B8E46-B82B-47B1-B9B1-2876A8B57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40" y="3524931"/>
            <a:ext cx="3172787" cy="21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7C83-E981-4244-8412-8EDAD755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learn German?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3BD9-7109-47F7-9B0F-572A26BF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(Especially since we live in New Mexico)</a:t>
            </a:r>
          </a:p>
          <a:p>
            <a:pPr marL="0" indent="0">
              <a:buNone/>
            </a:pPr>
            <a:r>
              <a:rPr lang="en-US" sz="2800" b="1" u="sng" dirty="0"/>
              <a:t>Greater Career Opportunities!</a:t>
            </a:r>
          </a:p>
          <a:p>
            <a:r>
              <a:rPr lang="en-US" sz="2800" dirty="0"/>
              <a:t>German opens career paths in an increasingly globalized economy.</a:t>
            </a:r>
          </a:p>
          <a:p>
            <a:r>
              <a:rPr lang="en-US" sz="2800" dirty="0"/>
              <a:t>STEM professionals with a German background are more likely to be hired </a:t>
            </a:r>
            <a:r>
              <a:rPr lang="en-US" sz="2800"/>
              <a:t>and promoted </a:t>
            </a:r>
            <a:r>
              <a:rPr lang="en-US" sz="2800" dirty="0"/>
              <a:t>over those who studied other foreign languages.</a:t>
            </a:r>
          </a:p>
          <a:p>
            <a:r>
              <a:rPr lang="en-US" sz="2800" dirty="0"/>
              <a:t>Those who study German are more likely to use German in their profession and career than those who studied other languages.</a:t>
            </a:r>
          </a:p>
        </p:txBody>
      </p:sp>
    </p:spTree>
    <p:extLst>
      <p:ext uri="{BB962C8B-B14F-4D97-AF65-F5344CB8AC3E}">
        <p14:creationId xmlns:p14="http://schemas.microsoft.com/office/powerpoint/2010/main" val="25938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0E8B-1327-4ABF-AC31-DF822915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Study &amp; Internships in 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4D58-627C-428D-8FBC-5D79841F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400+ Universities</a:t>
            </a:r>
          </a:p>
          <a:p>
            <a:r>
              <a:rPr lang="en-US" sz="4000" dirty="0"/>
              <a:t>Masters &amp; Doctoral Programs</a:t>
            </a:r>
          </a:p>
          <a:p>
            <a:r>
              <a:rPr lang="en-US" sz="4000" dirty="0"/>
              <a:t>No Tuition Fees</a:t>
            </a:r>
          </a:p>
          <a:p>
            <a:r>
              <a:rPr lang="en-US" sz="4000" dirty="0"/>
              <a:t>DAAD &amp; Fulbright Fellowships,  Scholarships &amp; Internships</a:t>
            </a:r>
          </a:p>
          <a:p>
            <a:r>
              <a:rPr lang="en-US" sz="4000" dirty="0">
                <a:hlinkClick r:id="rId2"/>
              </a:rPr>
              <a:t>https://live0.zeit.de/zeit-germany/2018_01.pdf</a:t>
            </a:r>
            <a:r>
              <a:rPr lang="en-US" sz="4000" dirty="0"/>
              <a:t> (jwilby@unm.edu)</a:t>
            </a:r>
          </a:p>
          <a:p>
            <a:r>
              <a:rPr lang="en-US" sz="4000" dirty="0"/>
              <a:t>Prep for Study in Germany?</a:t>
            </a:r>
          </a:p>
        </p:txBody>
      </p:sp>
    </p:spTree>
    <p:extLst>
      <p:ext uri="{BB962C8B-B14F-4D97-AF65-F5344CB8AC3E}">
        <p14:creationId xmlns:p14="http://schemas.microsoft.com/office/powerpoint/2010/main" val="32296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1B7C-23C5-4FBF-A5E3-BA6AE11C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German 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348C3-CA3B-422E-9785-D439EDF6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 Immersion (4 weeks)</a:t>
            </a:r>
          </a:p>
          <a:p>
            <a:r>
              <a:rPr lang="en-US" sz="3600" dirty="0"/>
              <a:t>6-7 Credit Hours (half a minor)</a:t>
            </a:r>
          </a:p>
          <a:p>
            <a:r>
              <a:rPr lang="en-US" sz="3600" dirty="0"/>
              <a:t>Upper-Division (300 level &amp; above)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81BA4-12D5-4540-A48A-5013FCBC6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1"/>
            <a:ext cx="4800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B4D6B-6B30-4462-80A6-70C7154D3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91889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1B7C-23C5-4FBF-A5E3-BA6AE11C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German 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348C3-CA3B-422E-9785-D439EDF6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Intense than Study Abroad</a:t>
            </a:r>
          </a:p>
          <a:p>
            <a:r>
              <a:rPr lang="en-US" sz="3600" dirty="0"/>
              <a:t>Excellent Preparation for Study Abroad</a:t>
            </a:r>
          </a:p>
          <a:p>
            <a:r>
              <a:rPr lang="en-US" sz="3600" dirty="0"/>
              <a:t>Financial Assistance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2B12D-BD2D-42F4-9F7F-ABE040133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85"/>
            <a:ext cx="3429000" cy="2798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DBCAED-EB25-493E-A53F-57A261808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84584"/>
            <a:ext cx="5410200" cy="27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651</TotalTime>
  <Words>801</Words>
  <Application>Microsoft Office PowerPoint</Application>
  <PresentationFormat>On-screen Show (4:3)</PresentationFormat>
  <Paragraphs>101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 BERKLEY</vt:lpstr>
      <vt:lpstr>Arial</vt:lpstr>
      <vt:lpstr>Broadway</vt:lpstr>
      <vt:lpstr>Calibri</vt:lpstr>
      <vt:lpstr>Century Gothic</vt:lpstr>
      <vt:lpstr>Courier New</vt:lpstr>
      <vt:lpstr>Palatino Linotype</vt:lpstr>
      <vt:lpstr>Executive</vt:lpstr>
      <vt:lpstr>PowerPoint Presentation</vt:lpstr>
      <vt:lpstr>Bilingual Advantages!</vt:lpstr>
      <vt:lpstr>Multicultural Advantages</vt:lpstr>
      <vt:lpstr>German @ UNM</vt:lpstr>
      <vt:lpstr>Potential Partner-Fields</vt:lpstr>
      <vt:lpstr>Why learn German?</vt:lpstr>
      <vt:lpstr>Advanced Study &amp; Internships in Germany</vt:lpstr>
      <vt:lpstr>The German Summer School</vt:lpstr>
      <vt:lpstr>The German Summer School</vt:lpstr>
      <vt:lpstr>Study Abroad @ UNM</vt:lpstr>
      <vt:lpstr>PowerPoint Presentation</vt:lpstr>
      <vt:lpstr>PowerPoint Presentation</vt:lpstr>
      <vt:lpstr>PowerPoint Presentation</vt:lpstr>
      <vt:lpstr>PowerPoint Presentation</vt:lpstr>
      <vt:lpstr>World Leadership: “Energiewende”</vt:lpstr>
      <vt:lpstr>Travel and Tourism</vt:lpstr>
      <vt:lpstr>PowerPoint Presentation</vt:lpstr>
      <vt:lpstr>Forbes (3/2018)</vt:lpstr>
      <vt:lpstr>BBC Capital (4/2019)</vt:lpstr>
      <vt:lpstr>PowerPoint Presentation</vt:lpstr>
      <vt:lpstr>PowerPoint Presentation</vt:lpstr>
      <vt:lpstr>PowerPoint Presentation</vt:lpstr>
      <vt:lpstr>German @ UNM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Jonas Strecker</dc:creator>
  <cp:lastModifiedBy>Jason</cp:lastModifiedBy>
  <cp:revision>58</cp:revision>
  <cp:lastPrinted>2019-03-12T15:33:23Z</cp:lastPrinted>
  <dcterms:created xsi:type="dcterms:W3CDTF">2014-07-15T15:37:52Z</dcterms:created>
  <dcterms:modified xsi:type="dcterms:W3CDTF">2019-04-11T15:32:15Z</dcterms:modified>
</cp:coreProperties>
</file>